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docProps/custom.xml" ContentType="application/vnd.openxmlformats-officedocument.custom-properties+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9" d="100"/>
          <a:sy n="109" d="100"/>
        </p:scale>
        <p:origin x="-872" y="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2428A-6129-4213-9D61-5EC02F952ECC}" type="datetimeFigureOut">
              <a:rPr lang="en-US" smtClean="0"/>
              <a:pPr/>
              <a:t>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36B87-B60C-41EA-948C-163FCCE87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76386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636B87-B60C-41EA-948C-163FCCE8769C}" type="slidenum">
              <a:rPr lang="en-US" smtClean="0"/>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136591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636B87-B60C-41EA-948C-163FCCE8769C}" type="slidenum">
              <a:rPr lang="en-US" smtClean="0"/>
              <a:pPr/>
              <a:t>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8794682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636B87-B60C-41EA-948C-163FCCE8769C}" type="slidenum">
              <a:rPr lang="en-US" smtClean="0"/>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61027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95B85-9703-419D-82AC-7A8C2F83C161}" type="datetimeFigureOut">
              <a:rPr lang="en-US" smtClean="0"/>
              <a:pPr/>
              <a:t>2/1/12</a:t>
            </a:fld>
            <a:endParaRPr lang="en-US"/>
          </a:p>
        </p:txBody>
      </p:sp>
      <p:sp>
        <p:nvSpPr>
          <p:cNvPr id="5" name="Footer Placeholder 4"/>
          <p:cNvSpPr>
            <a:spLocks noGrp="1"/>
          </p:cNvSpPr>
          <p:nvPr>
            <p:ph type="ftr" sz="quarter" idx="11"/>
          </p:nvPr>
        </p:nvSpPr>
        <p:spPr/>
        <p:txBody>
          <a:bodyPr/>
          <a:lstStyle/>
          <a:p>
            <a:r>
              <a:rPr lang="en-US" smtClean="0"/>
              <a:t>Classified - Internal use</a:t>
            </a:r>
            <a:endParaRPr lang="en-US"/>
          </a:p>
        </p:txBody>
      </p:sp>
      <p:sp>
        <p:nvSpPr>
          <p:cNvPr id="6" name="Slide Number Placeholder 5"/>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8723350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5B85-9703-419D-82AC-7A8C2F83C161}" type="datetimeFigureOut">
              <a:rPr lang="en-US" smtClean="0"/>
              <a:pPr/>
              <a:t>2/1/12</a:t>
            </a:fld>
            <a:endParaRPr lang="en-US"/>
          </a:p>
        </p:txBody>
      </p:sp>
      <p:sp>
        <p:nvSpPr>
          <p:cNvPr id="5" name="Footer Placeholder 4"/>
          <p:cNvSpPr>
            <a:spLocks noGrp="1"/>
          </p:cNvSpPr>
          <p:nvPr>
            <p:ph type="ftr" sz="quarter" idx="11"/>
          </p:nvPr>
        </p:nvSpPr>
        <p:spPr/>
        <p:txBody>
          <a:bodyPr/>
          <a:lstStyle/>
          <a:p>
            <a:r>
              <a:rPr lang="en-US" smtClean="0"/>
              <a:t>Classified - Internal use</a:t>
            </a:r>
            <a:endParaRPr lang="en-US"/>
          </a:p>
        </p:txBody>
      </p:sp>
      <p:sp>
        <p:nvSpPr>
          <p:cNvPr id="6" name="Slide Number Placeholder 5"/>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824944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5B85-9703-419D-82AC-7A8C2F83C161}" type="datetimeFigureOut">
              <a:rPr lang="en-US" smtClean="0"/>
              <a:pPr/>
              <a:t>2/1/12</a:t>
            </a:fld>
            <a:endParaRPr lang="en-US"/>
          </a:p>
        </p:txBody>
      </p:sp>
      <p:sp>
        <p:nvSpPr>
          <p:cNvPr id="5" name="Footer Placeholder 4"/>
          <p:cNvSpPr>
            <a:spLocks noGrp="1"/>
          </p:cNvSpPr>
          <p:nvPr>
            <p:ph type="ftr" sz="quarter" idx="11"/>
          </p:nvPr>
        </p:nvSpPr>
        <p:spPr/>
        <p:txBody>
          <a:bodyPr/>
          <a:lstStyle/>
          <a:p>
            <a:r>
              <a:rPr lang="en-US" smtClean="0"/>
              <a:t>Classified - Internal use</a:t>
            </a:r>
            <a:endParaRPr lang="en-US"/>
          </a:p>
        </p:txBody>
      </p:sp>
      <p:sp>
        <p:nvSpPr>
          <p:cNvPr id="6" name="Slide Number Placeholder 5"/>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327576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95B85-9703-419D-82AC-7A8C2F83C161}" type="datetimeFigureOut">
              <a:rPr lang="en-US" smtClean="0"/>
              <a:pPr/>
              <a:t>2/1/12</a:t>
            </a:fld>
            <a:endParaRPr lang="en-US"/>
          </a:p>
        </p:txBody>
      </p:sp>
      <p:sp>
        <p:nvSpPr>
          <p:cNvPr id="5" name="Footer Placeholder 4"/>
          <p:cNvSpPr>
            <a:spLocks noGrp="1"/>
          </p:cNvSpPr>
          <p:nvPr>
            <p:ph type="ftr" sz="quarter" idx="11"/>
          </p:nvPr>
        </p:nvSpPr>
        <p:spPr/>
        <p:txBody>
          <a:bodyPr/>
          <a:lstStyle/>
          <a:p>
            <a:r>
              <a:rPr lang="en-US" smtClean="0"/>
              <a:t>Classified - Internal use</a:t>
            </a:r>
            <a:endParaRPr lang="en-US"/>
          </a:p>
        </p:txBody>
      </p:sp>
      <p:sp>
        <p:nvSpPr>
          <p:cNvPr id="6" name="Slide Number Placeholder 5"/>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7204904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95B85-9703-419D-82AC-7A8C2F83C161}" type="datetimeFigureOut">
              <a:rPr lang="en-US" smtClean="0"/>
              <a:pPr/>
              <a:t>2/1/12</a:t>
            </a:fld>
            <a:endParaRPr lang="en-US"/>
          </a:p>
        </p:txBody>
      </p:sp>
      <p:sp>
        <p:nvSpPr>
          <p:cNvPr id="5" name="Footer Placeholder 4"/>
          <p:cNvSpPr>
            <a:spLocks noGrp="1"/>
          </p:cNvSpPr>
          <p:nvPr>
            <p:ph type="ftr" sz="quarter" idx="11"/>
          </p:nvPr>
        </p:nvSpPr>
        <p:spPr/>
        <p:txBody>
          <a:bodyPr/>
          <a:lstStyle/>
          <a:p>
            <a:r>
              <a:rPr lang="en-US" smtClean="0"/>
              <a:t>Classified - Internal use</a:t>
            </a:r>
            <a:endParaRPr lang="en-US"/>
          </a:p>
        </p:txBody>
      </p:sp>
      <p:sp>
        <p:nvSpPr>
          <p:cNvPr id="6" name="Slide Number Placeholder 5"/>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3160045"/>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95B85-9703-419D-82AC-7A8C2F83C161}" type="datetimeFigureOut">
              <a:rPr lang="en-US" smtClean="0"/>
              <a:pPr/>
              <a:t>2/1/12</a:t>
            </a:fld>
            <a:endParaRPr lang="en-US"/>
          </a:p>
        </p:txBody>
      </p:sp>
      <p:sp>
        <p:nvSpPr>
          <p:cNvPr id="6" name="Footer Placeholder 5"/>
          <p:cNvSpPr>
            <a:spLocks noGrp="1"/>
          </p:cNvSpPr>
          <p:nvPr>
            <p:ph type="ftr" sz="quarter" idx="11"/>
          </p:nvPr>
        </p:nvSpPr>
        <p:spPr/>
        <p:txBody>
          <a:bodyPr/>
          <a:lstStyle/>
          <a:p>
            <a:r>
              <a:rPr lang="en-US" smtClean="0"/>
              <a:t>Classified - Internal use</a:t>
            </a:r>
            <a:endParaRPr lang="en-US"/>
          </a:p>
        </p:txBody>
      </p:sp>
      <p:sp>
        <p:nvSpPr>
          <p:cNvPr id="7" name="Slide Number Placeholder 6"/>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5857111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95B85-9703-419D-82AC-7A8C2F83C161}" type="datetimeFigureOut">
              <a:rPr lang="en-US" smtClean="0"/>
              <a:pPr/>
              <a:t>2/1/12</a:t>
            </a:fld>
            <a:endParaRPr lang="en-US"/>
          </a:p>
        </p:txBody>
      </p:sp>
      <p:sp>
        <p:nvSpPr>
          <p:cNvPr id="8" name="Footer Placeholder 7"/>
          <p:cNvSpPr>
            <a:spLocks noGrp="1"/>
          </p:cNvSpPr>
          <p:nvPr>
            <p:ph type="ftr" sz="quarter" idx="11"/>
          </p:nvPr>
        </p:nvSpPr>
        <p:spPr/>
        <p:txBody>
          <a:bodyPr/>
          <a:lstStyle/>
          <a:p>
            <a:r>
              <a:rPr lang="en-US" smtClean="0"/>
              <a:t>Classified - Internal use</a:t>
            </a:r>
            <a:endParaRPr lang="en-US"/>
          </a:p>
        </p:txBody>
      </p:sp>
      <p:sp>
        <p:nvSpPr>
          <p:cNvPr id="9" name="Slide Number Placeholder 8"/>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383116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95B85-9703-419D-82AC-7A8C2F83C161}" type="datetimeFigureOut">
              <a:rPr lang="en-US" smtClean="0"/>
              <a:pPr/>
              <a:t>2/1/12</a:t>
            </a:fld>
            <a:endParaRPr lang="en-US"/>
          </a:p>
        </p:txBody>
      </p:sp>
      <p:sp>
        <p:nvSpPr>
          <p:cNvPr id="4" name="Footer Placeholder 3"/>
          <p:cNvSpPr>
            <a:spLocks noGrp="1"/>
          </p:cNvSpPr>
          <p:nvPr>
            <p:ph type="ftr" sz="quarter" idx="11"/>
          </p:nvPr>
        </p:nvSpPr>
        <p:spPr/>
        <p:txBody>
          <a:bodyPr/>
          <a:lstStyle/>
          <a:p>
            <a:r>
              <a:rPr lang="en-US" smtClean="0"/>
              <a:t>Classified - Internal use</a:t>
            </a:r>
            <a:endParaRPr lang="en-US"/>
          </a:p>
        </p:txBody>
      </p:sp>
      <p:sp>
        <p:nvSpPr>
          <p:cNvPr id="5" name="Slide Number Placeholder 4"/>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0091341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95B85-9703-419D-82AC-7A8C2F83C161}" type="datetimeFigureOut">
              <a:rPr lang="en-US" smtClean="0"/>
              <a:pPr/>
              <a:t>2/1/12</a:t>
            </a:fld>
            <a:endParaRPr lang="en-US"/>
          </a:p>
        </p:txBody>
      </p:sp>
      <p:sp>
        <p:nvSpPr>
          <p:cNvPr id="3" name="Footer Placeholder 2"/>
          <p:cNvSpPr>
            <a:spLocks noGrp="1"/>
          </p:cNvSpPr>
          <p:nvPr>
            <p:ph type="ftr" sz="quarter" idx="11"/>
          </p:nvPr>
        </p:nvSpPr>
        <p:spPr/>
        <p:txBody>
          <a:bodyPr/>
          <a:lstStyle/>
          <a:p>
            <a:r>
              <a:rPr lang="en-US" smtClean="0"/>
              <a:t>Classified - Internal use</a:t>
            </a:r>
            <a:endParaRPr lang="en-US"/>
          </a:p>
        </p:txBody>
      </p:sp>
      <p:sp>
        <p:nvSpPr>
          <p:cNvPr id="4" name="Slide Number Placeholder 3"/>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70426424"/>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95B85-9703-419D-82AC-7A8C2F83C161}" type="datetimeFigureOut">
              <a:rPr lang="en-US" smtClean="0"/>
              <a:pPr/>
              <a:t>2/1/12</a:t>
            </a:fld>
            <a:endParaRPr lang="en-US"/>
          </a:p>
        </p:txBody>
      </p:sp>
      <p:sp>
        <p:nvSpPr>
          <p:cNvPr id="6" name="Footer Placeholder 5"/>
          <p:cNvSpPr>
            <a:spLocks noGrp="1"/>
          </p:cNvSpPr>
          <p:nvPr>
            <p:ph type="ftr" sz="quarter" idx="11"/>
          </p:nvPr>
        </p:nvSpPr>
        <p:spPr/>
        <p:txBody>
          <a:bodyPr/>
          <a:lstStyle/>
          <a:p>
            <a:r>
              <a:rPr lang="en-US" smtClean="0"/>
              <a:t>Classified - Internal use</a:t>
            </a:r>
            <a:endParaRPr lang="en-US"/>
          </a:p>
        </p:txBody>
      </p:sp>
      <p:sp>
        <p:nvSpPr>
          <p:cNvPr id="7" name="Slide Number Placeholder 6"/>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43518063"/>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95B85-9703-419D-82AC-7A8C2F83C161}" type="datetimeFigureOut">
              <a:rPr lang="en-US" smtClean="0"/>
              <a:pPr/>
              <a:t>2/1/12</a:t>
            </a:fld>
            <a:endParaRPr lang="en-US"/>
          </a:p>
        </p:txBody>
      </p:sp>
      <p:sp>
        <p:nvSpPr>
          <p:cNvPr id="6" name="Footer Placeholder 5"/>
          <p:cNvSpPr>
            <a:spLocks noGrp="1"/>
          </p:cNvSpPr>
          <p:nvPr>
            <p:ph type="ftr" sz="quarter" idx="11"/>
          </p:nvPr>
        </p:nvSpPr>
        <p:spPr/>
        <p:txBody>
          <a:bodyPr/>
          <a:lstStyle/>
          <a:p>
            <a:r>
              <a:rPr lang="en-US" smtClean="0"/>
              <a:t>Classified - Internal use</a:t>
            </a:r>
            <a:endParaRPr lang="en-US"/>
          </a:p>
        </p:txBody>
      </p:sp>
      <p:sp>
        <p:nvSpPr>
          <p:cNvPr id="7" name="Slide Number Placeholder 6"/>
          <p:cNvSpPr>
            <a:spLocks noGrp="1"/>
          </p:cNvSpPr>
          <p:nvPr>
            <p:ph type="sldNum" sz="quarter" idx="12"/>
          </p:nvPr>
        </p:nvSpPr>
        <p:spPr/>
        <p:txBody>
          <a:body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48083277"/>
      </p:ext>
    </p:extLst>
  </p:cSld>
  <p:clrMapOvr>
    <a:masterClrMapping/>
  </p:clrMapOvr>
  <p:hf sldNum="0" hd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95B85-9703-419D-82AC-7A8C2F83C161}" type="datetimeFigureOut">
              <a:rPr lang="en-US" smtClean="0"/>
              <a:pPr/>
              <a:t>2/1/12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Classified - Internal use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B00E8-5B53-4243-89A2-C79A4EBD9BE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8962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276600" y="152400"/>
            <a:ext cx="1638300" cy="1247392"/>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TextBox 3"/>
          <p:cNvSpPr txBox="1"/>
          <p:nvPr/>
        </p:nvSpPr>
        <p:spPr>
          <a:xfrm>
            <a:off x="381000" y="1143000"/>
            <a:ext cx="8229600" cy="6001643"/>
          </a:xfrm>
          <a:prstGeom prst="rect">
            <a:avLst/>
          </a:prstGeom>
          <a:noFill/>
        </p:spPr>
        <p:txBody>
          <a:bodyPr wrap="square" rtlCol="0">
            <a:spAutoFit/>
          </a:bodyPr>
          <a:lstStyle/>
          <a:p>
            <a:endParaRPr lang="en-US" sz="1600" dirty="0"/>
          </a:p>
          <a:p>
            <a:r>
              <a:rPr lang="en-US" sz="1600" dirty="0" smtClean="0"/>
              <a:t>Great News! In addition to the current structure of our SRF program, the Sprite team has been given the opportunity to screen the </a:t>
            </a:r>
            <a:r>
              <a:rPr lang="en-US" sz="1600" u="sng" dirty="0" smtClean="0"/>
              <a:t>winning film </a:t>
            </a:r>
            <a:r>
              <a:rPr lang="en-US" sz="1600" dirty="0" smtClean="0"/>
              <a:t>(edited to 60 seconds) in 23,000 theaters nationwide!  Our winning film will serve as the pre-feature spot during the month of November (or within the next 12 months)  As a result, we are making a few enhancements to the program:</a:t>
            </a:r>
          </a:p>
          <a:p>
            <a:endParaRPr lang="en-US" sz="1600" dirty="0"/>
          </a:p>
          <a:p>
            <a:pPr marL="742950" lvl="1" indent="-285750">
              <a:buFont typeface="Wingdings" pitchFamily="2" charset="2"/>
              <a:buChar char="v"/>
            </a:pPr>
            <a:r>
              <a:rPr lang="en-US" sz="1600" dirty="0" smtClean="0">
                <a:solidFill>
                  <a:srgbClr val="00B050"/>
                </a:solidFill>
              </a:rPr>
              <a:t>Sprite branding is now required in the films (and scripts). A detailed overview on ideas to meet this requirement will be provided.</a:t>
            </a:r>
          </a:p>
          <a:p>
            <a:pPr marL="742950" lvl="1" indent="-285750">
              <a:buFont typeface="Wingdings" pitchFamily="2" charset="2"/>
              <a:buChar char="v"/>
            </a:pPr>
            <a:r>
              <a:rPr lang="en-US" sz="1600" dirty="0" smtClean="0">
                <a:solidFill>
                  <a:srgbClr val="00B050"/>
                </a:solidFill>
              </a:rPr>
              <a:t>3 week extension deadline period for script entries. New deadline is February 25</a:t>
            </a:r>
            <a:r>
              <a:rPr lang="en-US" sz="1600" baseline="30000" dirty="0" smtClean="0">
                <a:solidFill>
                  <a:srgbClr val="00B050"/>
                </a:solidFill>
              </a:rPr>
              <a:t>th</a:t>
            </a:r>
            <a:r>
              <a:rPr lang="en-US" sz="1600" dirty="0" smtClean="0">
                <a:solidFill>
                  <a:srgbClr val="00B050"/>
                </a:solidFill>
              </a:rPr>
              <a:t>.</a:t>
            </a:r>
          </a:p>
          <a:p>
            <a:pPr marL="742950" lvl="1" indent="-285750">
              <a:buFont typeface="Wingdings" pitchFamily="2" charset="2"/>
              <a:buChar char="v"/>
            </a:pPr>
            <a:r>
              <a:rPr lang="en-US" sz="1600" dirty="0" smtClean="0">
                <a:solidFill>
                  <a:srgbClr val="00B050"/>
                </a:solidFill>
              </a:rPr>
              <a:t>$5,000 production budget increase per film.</a:t>
            </a:r>
          </a:p>
          <a:p>
            <a:pPr marL="742950" lvl="1" indent="-285750">
              <a:buFont typeface="Wingdings" pitchFamily="2" charset="2"/>
              <a:buChar char="v"/>
            </a:pPr>
            <a:r>
              <a:rPr lang="en-US" sz="1600" dirty="0" smtClean="0">
                <a:solidFill>
                  <a:srgbClr val="00B050"/>
                </a:solidFill>
              </a:rPr>
              <a:t>(Address ownership once determined)</a:t>
            </a:r>
          </a:p>
          <a:p>
            <a:endParaRPr lang="en-US" sz="1600" dirty="0" smtClean="0"/>
          </a:p>
          <a:p>
            <a:r>
              <a:rPr lang="en-US" sz="1600" dirty="0" smtClean="0"/>
              <a:t>We hope you are as excited about these enhancements as we are!  Below are some Q&amp;A’s to help you better understand the changes:</a:t>
            </a:r>
          </a:p>
          <a:p>
            <a:endParaRPr lang="en-US" sz="1600" dirty="0"/>
          </a:p>
          <a:p>
            <a:r>
              <a:rPr lang="en-US" sz="1600" dirty="0" smtClean="0"/>
              <a:t>Sprite branding will now be required in the films.  What does this mean?  Can I still use the same script I have been working on?  </a:t>
            </a:r>
          </a:p>
          <a:p>
            <a:endParaRPr lang="en-US" sz="1600" dirty="0"/>
          </a:p>
          <a:p>
            <a:pPr marL="285750" indent="-285750">
              <a:buFont typeface="Wingdings" pitchFamily="2" charset="2"/>
              <a:buChar char="v"/>
            </a:pPr>
            <a:r>
              <a:rPr lang="en-US" sz="1600" dirty="0" smtClean="0">
                <a:solidFill>
                  <a:srgbClr val="00B050"/>
                </a:solidFill>
              </a:rPr>
              <a:t>Absolutely! All this means is you now have the opportunity to enhance your film using Sprite product and branding. </a:t>
            </a:r>
            <a:r>
              <a:rPr lang="en-US" sz="1600" dirty="0">
                <a:solidFill>
                  <a:srgbClr val="00B050"/>
                </a:solidFill>
              </a:rPr>
              <a:t>Your script should not be a Sprite commercial, but rather a story where Sprite is integrated in an authentic way that supports the Theme and Creative Idea. </a:t>
            </a:r>
            <a:endParaRPr lang="en-US" sz="1600" dirty="0"/>
          </a:p>
          <a:p>
            <a:endParaRPr lang="en-US" sz="1600" dirty="0" smtClean="0"/>
          </a:p>
          <a:p>
            <a:endParaRPr lang="en-US" sz="1600" dirty="0"/>
          </a:p>
          <a:p>
            <a:endParaRPr lang="en-US" sz="1600" dirty="0"/>
          </a:p>
        </p:txBody>
      </p:sp>
      <p:sp>
        <p:nvSpPr>
          <p:cNvPr id="5" name="Footer Placeholder 4"/>
          <p:cNvSpPr>
            <a:spLocks noGrp="1"/>
          </p:cNvSpPr>
          <p:nvPr>
            <p:ph type="ftr" sz="quarter" idx="11"/>
          </p:nvPr>
        </p:nvSpPr>
        <p:spPr/>
        <p:txBody>
          <a:bodyPr/>
          <a:lstStyle/>
          <a:p>
            <a:r>
              <a:rPr lang="en-US" smtClean="0"/>
              <a:t>Classified - Internal use</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0391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Classified - Internal use</a:t>
            </a:r>
            <a:endParaRPr lang="en-US"/>
          </a:p>
        </p:txBody>
      </p:sp>
      <p:sp>
        <p:nvSpPr>
          <p:cNvPr id="6" name="TextBox 5"/>
          <p:cNvSpPr txBox="1"/>
          <p:nvPr/>
        </p:nvSpPr>
        <p:spPr>
          <a:xfrm>
            <a:off x="647700" y="1508198"/>
            <a:ext cx="7962900" cy="5262979"/>
          </a:xfrm>
          <a:prstGeom prst="rect">
            <a:avLst/>
          </a:prstGeom>
          <a:noFill/>
        </p:spPr>
        <p:txBody>
          <a:bodyPr wrap="square" rtlCol="0">
            <a:spAutoFit/>
          </a:bodyPr>
          <a:lstStyle/>
          <a:p>
            <a:r>
              <a:rPr lang="en-US" sz="1400" dirty="0" smtClean="0"/>
              <a:t>I was almost finished with my script, and now I have to include Sprite branding and edit my script under 3 minutes before I can submit? ASHLEY: SHOULD THIS READ 3 WEEKS, VS MINUTES?</a:t>
            </a:r>
          </a:p>
          <a:p>
            <a:pPr marL="285750" indent="-285750">
              <a:buFont typeface="Wingdings" pitchFamily="2" charset="2"/>
              <a:buChar char="v"/>
            </a:pPr>
            <a:r>
              <a:rPr lang="en-US" sz="1400" dirty="0" smtClean="0">
                <a:solidFill>
                  <a:srgbClr val="00B050"/>
                </a:solidFill>
              </a:rPr>
              <a:t>We completely understand that we are asking for additional thought and work to be placed into your scripts.  As a result, we are extending the deadline period 3 weeks to give you enough time to adjust accordingly.</a:t>
            </a:r>
          </a:p>
          <a:p>
            <a:endParaRPr lang="en-US" sz="1400" dirty="0"/>
          </a:p>
          <a:p>
            <a:r>
              <a:rPr lang="en-US" sz="1400" dirty="0" smtClean="0"/>
              <a:t>Why do I have to edit my script under 3 minutes?</a:t>
            </a:r>
          </a:p>
          <a:p>
            <a:pPr marL="285750" indent="-285750">
              <a:buFont typeface="Wingdings" pitchFamily="2" charset="2"/>
              <a:buChar char="v"/>
            </a:pPr>
            <a:r>
              <a:rPr lang="en-US" sz="1400" dirty="0" smtClean="0">
                <a:solidFill>
                  <a:srgbClr val="00B050"/>
                </a:solidFill>
              </a:rPr>
              <a:t>Now that the films will include Sprite branding, they will be produced under the SAG commercials agreement which limits films to under 3 minutes.</a:t>
            </a:r>
          </a:p>
          <a:p>
            <a:endParaRPr lang="en-US" sz="1400" dirty="0"/>
          </a:p>
          <a:p>
            <a:r>
              <a:rPr lang="en-US" sz="1400" dirty="0" smtClean="0"/>
              <a:t>How come you are increasing our production budgets by $5,000?</a:t>
            </a:r>
          </a:p>
          <a:p>
            <a:pPr marL="285750" indent="-285750">
              <a:buFont typeface="Wingdings" pitchFamily="2" charset="2"/>
              <a:buChar char="v"/>
            </a:pPr>
            <a:r>
              <a:rPr lang="en-US" sz="1400" dirty="0" smtClean="0">
                <a:solidFill>
                  <a:srgbClr val="00B050"/>
                </a:solidFill>
              </a:rPr>
              <a:t>Producing films under the SAG commercials contract is a little bit more expensive than producing under a non commercial agreement.  Therefore, we want to make sure you have enough money to produce a quality film.</a:t>
            </a:r>
          </a:p>
          <a:p>
            <a:pPr marL="285750" indent="-285750">
              <a:buFont typeface="Wingdings" pitchFamily="2" charset="2"/>
              <a:buChar char="v"/>
            </a:pPr>
            <a:endParaRPr lang="en-US" sz="1400" dirty="0">
              <a:solidFill>
                <a:srgbClr val="00B050"/>
              </a:solidFill>
            </a:endParaRPr>
          </a:p>
          <a:p>
            <a:r>
              <a:rPr lang="en-US" sz="1400" dirty="0" smtClean="0"/>
              <a:t>Why are you making these changes now?  How come we didn’t know this before?</a:t>
            </a:r>
          </a:p>
          <a:p>
            <a:pPr marL="285750" indent="-285750">
              <a:buFont typeface="Wingdings" pitchFamily="2" charset="2"/>
              <a:buChar char="v"/>
            </a:pPr>
            <a:r>
              <a:rPr lang="en-US" sz="1400" dirty="0" smtClean="0">
                <a:solidFill>
                  <a:srgbClr val="00B050"/>
                </a:solidFill>
              </a:rPr>
              <a:t>The leadership team at The Coca-Cola Company saw the potential to make the fantastic current program even bigger and better!  By incorporating branding in the films, we can now leverage multiple channels (nationwide theater distribution to 23,000 screens, PLUS social media as opposed to just on-line website exposure) to generate buzz for the film finalists and the winning film.   We did not want this amazing opportunity to pass us by, so we jumped at the chance to include it in our program for this year.</a:t>
            </a:r>
          </a:p>
          <a:p>
            <a:endParaRPr lang="en-US" sz="1400" dirty="0">
              <a:solidFill>
                <a:srgbClr val="00B050"/>
              </a:solidFill>
            </a:endParaRPr>
          </a:p>
          <a:p>
            <a:endParaRPr lang="en-US" sz="1400" dirty="0">
              <a:solidFill>
                <a:srgbClr val="00B050"/>
              </a:solidFill>
            </a:endParaRPr>
          </a:p>
        </p:txBody>
      </p:sp>
      <p:pic>
        <p:nvPicPr>
          <p:cNvPr id="2050" name="Picture 2"/>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24200" y="154111"/>
            <a:ext cx="1752600" cy="133442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10153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Classified - Internal use</a:t>
            </a:r>
            <a:endParaRPr lang="en-US"/>
          </a:p>
        </p:txBody>
      </p:sp>
      <p:pic>
        <p:nvPicPr>
          <p:cNvPr id="3074" name="Picture 2"/>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581400" y="304800"/>
            <a:ext cx="1801432" cy="1371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5" name="TextBox 4"/>
          <p:cNvSpPr txBox="1"/>
          <p:nvPr/>
        </p:nvSpPr>
        <p:spPr>
          <a:xfrm>
            <a:off x="609600" y="1905000"/>
            <a:ext cx="7924800" cy="2308324"/>
          </a:xfrm>
          <a:prstGeom prst="rect">
            <a:avLst/>
          </a:prstGeom>
          <a:noFill/>
        </p:spPr>
        <p:txBody>
          <a:bodyPr wrap="square" rtlCol="0">
            <a:spAutoFit/>
          </a:bodyPr>
          <a:lstStyle/>
          <a:p>
            <a:r>
              <a:rPr lang="en-US" dirty="0" smtClean="0"/>
              <a:t>Should you have ANY questions regarding the SRF enhancements, please contact Aviva Kleiner at 617-359-1608.</a:t>
            </a:r>
          </a:p>
          <a:p>
            <a:endParaRPr lang="en-US" dirty="0"/>
          </a:p>
          <a:p>
            <a:r>
              <a:rPr lang="en-US" dirty="0" smtClean="0"/>
              <a:t>A new set of program rules reflecting these changes will be sent out to you by February 3</a:t>
            </a:r>
            <a:r>
              <a:rPr lang="en-US" baseline="30000" dirty="0" smtClean="0"/>
              <a:t>rd</a:t>
            </a:r>
            <a:r>
              <a:rPr lang="en-US" dirty="0" smtClean="0"/>
              <a:t>.</a:t>
            </a:r>
          </a:p>
          <a:p>
            <a:endParaRPr lang="en-US" dirty="0"/>
          </a:p>
          <a:p>
            <a:r>
              <a:rPr lang="en-US" dirty="0" smtClean="0"/>
              <a:t>We can’t wait to see your scripts.  Good Luck!</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5057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582</Words>
  <Application>Microsoft Macintosh PowerPoint</Application>
  <PresentationFormat>On-screen Show (4:3)</PresentationFormat>
  <Paragraphs>36</Paragraphs>
  <Slides>3</Slides>
  <Notes>3</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The Coca-Cola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Aviva K</cp:lastModifiedBy>
  <cp:revision>9</cp:revision>
  <dcterms:created xsi:type="dcterms:W3CDTF">2012-02-01T14:39:12Z</dcterms:created>
  <dcterms:modified xsi:type="dcterms:W3CDTF">2012-02-01T15:23:02Z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LEGUID">
    <vt:lpwstr>80d80111-737d-41ac-80e6-8296f1aed987</vt:lpwstr>
  </property>
  <property fmtid="{D5CDD505-2E9C-101B-9397-08002B2CF9AE}" pid="3" name="MODFILEGUID">
    <vt:lpwstr>b1737b23-626c-4891-8e33-af5378446f36</vt:lpwstr>
  </property>
  <property fmtid="{D5CDD505-2E9C-101B-9397-08002B2CF9AE}" pid="4" name="FILEOWNER">
    <vt:lpwstr>A17018</vt:lpwstr>
  </property>
  <property fmtid="{D5CDD505-2E9C-101B-9397-08002B2CF9AE}" pid="5" name="MODFILEOWNER">
    <vt:lpwstr>a22838</vt:lpwstr>
  </property>
  <property fmtid="{D5CDD505-2E9C-101B-9397-08002B2CF9AE}" pid="6" name="IPPCLASS">
    <vt:i4>1</vt:i4>
  </property>
  <property fmtid="{D5CDD505-2E9C-101B-9397-08002B2CF9AE}" pid="7" name="MODIPPCLASS">
    <vt:i4>1</vt:i4>
  </property>
  <property fmtid="{D5CDD505-2E9C-101B-9397-08002B2CF9AE}" pid="8" name="MACHINEID">
    <vt:lpwstr>A17018-0120</vt:lpwstr>
  </property>
  <property fmtid="{D5CDD505-2E9C-101B-9397-08002B2CF9AE}" pid="9" name="MODMACHINEID">
    <vt:lpwstr>A22838-1442</vt:lpwstr>
  </property>
  <property fmtid="{D5CDD505-2E9C-101B-9397-08002B2CF9AE}" pid="10" name="CURRENTCLASS">
    <vt:lpwstr>Classified - Internal use</vt:lpwstr>
  </property>
</Properties>
</file>